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1" r:id="rId4"/>
    <p:sldId id="258" r:id="rId5"/>
    <p:sldId id="259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00CC00"/>
    <a:srgbClr val="99CC00"/>
    <a:srgbClr val="33CC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>
      <p:cViewPr varScale="1">
        <p:scale>
          <a:sx n="88" d="100"/>
          <a:sy n="88" d="100"/>
        </p:scale>
        <p:origin x="5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A959-E1A3-479C-967A-47A30565D5A2}" type="datetimeFigureOut">
              <a:rPr lang="de-DE" smtClean="0"/>
              <a:t>07.11.2022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8B13-A866-42BD-B2FA-FAABCBC272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8972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A959-E1A3-479C-967A-47A30565D5A2}" type="datetimeFigureOut">
              <a:rPr lang="de-DE" smtClean="0"/>
              <a:t>07.11.2022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8B13-A866-42BD-B2FA-FAABCBC272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7522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A959-E1A3-479C-967A-47A30565D5A2}" type="datetimeFigureOut">
              <a:rPr lang="de-DE" smtClean="0"/>
              <a:t>07.11.2022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8B13-A866-42BD-B2FA-FAABCBC272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150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A959-E1A3-479C-967A-47A30565D5A2}" type="datetimeFigureOut">
              <a:rPr lang="de-DE" smtClean="0"/>
              <a:t>07.11.2022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8B13-A866-42BD-B2FA-FAABCBC272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9814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A959-E1A3-479C-967A-47A30565D5A2}" type="datetimeFigureOut">
              <a:rPr lang="de-DE" smtClean="0"/>
              <a:t>07.11.2022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8B13-A866-42BD-B2FA-FAABCBC272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654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A959-E1A3-479C-967A-47A30565D5A2}" type="datetimeFigureOut">
              <a:rPr lang="de-DE" smtClean="0"/>
              <a:t>07.11.2022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8B13-A866-42BD-B2FA-FAABCBC272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0326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A959-E1A3-479C-967A-47A30565D5A2}" type="datetimeFigureOut">
              <a:rPr lang="de-DE" smtClean="0"/>
              <a:t>07.11.2022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8B13-A866-42BD-B2FA-FAABCBC272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0204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A959-E1A3-479C-967A-47A30565D5A2}" type="datetimeFigureOut">
              <a:rPr lang="de-DE" smtClean="0"/>
              <a:t>07.11.2022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8B13-A866-42BD-B2FA-FAABCBC272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4273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A959-E1A3-479C-967A-47A30565D5A2}" type="datetimeFigureOut">
              <a:rPr lang="de-DE" smtClean="0"/>
              <a:t>07.11.2022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8B13-A866-42BD-B2FA-FAABCBC272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4137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A959-E1A3-479C-967A-47A30565D5A2}" type="datetimeFigureOut">
              <a:rPr lang="de-DE" smtClean="0"/>
              <a:t>07.11.2022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8B13-A866-42BD-B2FA-FAABCBC272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3686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A959-E1A3-479C-967A-47A30565D5A2}" type="datetimeFigureOut">
              <a:rPr lang="de-DE" smtClean="0"/>
              <a:t>07.11.2022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8B13-A866-42BD-B2FA-FAABCBC272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74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7A959-E1A3-479C-967A-47A30565D5A2}" type="datetimeFigureOut">
              <a:rPr lang="de-DE" smtClean="0"/>
              <a:t>07.11.2022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18B13-A866-42BD-B2FA-FAABCBC272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801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84672" y="715992"/>
            <a:ext cx="8962845" cy="3838755"/>
          </a:xfrm>
        </p:spPr>
        <p:txBody>
          <a:bodyPr>
            <a:normAutofit/>
          </a:bodyPr>
          <a:lstStyle/>
          <a:p>
            <a:r>
              <a:rPr lang="de-DE" sz="3600" b="1" dirty="0">
                <a:solidFill>
                  <a:schemeClr val="accent1">
                    <a:lumMod val="50000"/>
                  </a:schemeClr>
                </a:solidFill>
              </a:rPr>
              <a:t>Richtlinie zur Förderung der gemeindeübergreifenden Zusammenarbeit zur Begleitung des demografischen Wandels im Landkreis </a:t>
            </a:r>
            <a:r>
              <a:rPr lang="de-DE" sz="3600" b="1" dirty="0" smtClean="0">
                <a:solidFill>
                  <a:schemeClr val="accent1">
                    <a:lumMod val="50000"/>
                  </a:schemeClr>
                </a:solidFill>
              </a:rPr>
              <a:t>Havelland</a:t>
            </a:r>
            <a:r>
              <a:rPr lang="de-DE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de-DE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3177" y="568200"/>
            <a:ext cx="2388626" cy="1539202"/>
          </a:xfrm>
        </p:spPr>
      </p:pic>
      <p:sp>
        <p:nvSpPr>
          <p:cNvPr id="2" name="Textfeld 1"/>
          <p:cNvSpPr txBox="1"/>
          <p:nvPr/>
        </p:nvSpPr>
        <p:spPr>
          <a:xfrm>
            <a:off x="417786" y="6112215"/>
            <a:ext cx="2276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Vortrag Sabine Kosakow-Kutscher</a:t>
            </a:r>
          </a:p>
          <a:p>
            <a:r>
              <a:rPr lang="de-DE" sz="1200" dirty="0" smtClean="0"/>
              <a:t>Demografie-Referentin LK HVL</a:t>
            </a:r>
            <a:endParaRPr lang="de-DE" sz="1200" dirty="0"/>
          </a:p>
        </p:txBody>
      </p:sp>
      <p:sp>
        <p:nvSpPr>
          <p:cNvPr id="5" name="Textfeld 4"/>
          <p:cNvSpPr txBox="1"/>
          <p:nvPr/>
        </p:nvSpPr>
        <p:spPr>
          <a:xfrm>
            <a:off x="5391920" y="4311521"/>
            <a:ext cx="3310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i="1" dirty="0" smtClean="0">
                <a:solidFill>
                  <a:srgbClr val="00B050"/>
                </a:solidFill>
              </a:rPr>
              <a:t>Worum geht es?</a:t>
            </a:r>
            <a:endParaRPr lang="de-DE" sz="3600" b="1" i="1" dirty="0">
              <a:solidFill>
                <a:srgbClr val="00B050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6453204" y="5056600"/>
            <a:ext cx="4498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 smtClean="0">
                <a:solidFill>
                  <a:srgbClr val="FF0000"/>
                </a:solidFill>
              </a:rPr>
              <a:t>Was wird sich ändern?</a:t>
            </a:r>
            <a:endParaRPr lang="de-DE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6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693019"/>
            <a:ext cx="10515600" cy="5483944"/>
          </a:xfrm>
        </p:spPr>
        <p:txBody>
          <a:bodyPr/>
          <a:lstStyle/>
          <a:p>
            <a:pPr marL="0" indent="0">
              <a:buNone/>
            </a:pPr>
            <a:endParaRPr lang="de-DE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de-DE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de-DE" b="1" dirty="0" smtClean="0">
                <a:solidFill>
                  <a:srgbClr val="FF0000"/>
                </a:solidFill>
              </a:rPr>
              <a:t>Neu:</a:t>
            </a:r>
          </a:p>
          <a:p>
            <a:pPr marL="0" indent="0">
              <a:buNone/>
            </a:pPr>
            <a:r>
              <a:rPr lang="de-DE" b="1" dirty="0" smtClean="0">
                <a:solidFill>
                  <a:srgbClr val="339933"/>
                </a:solidFill>
              </a:rPr>
              <a:t>Die Förderrichtlinie wurde durch den Lenkungsausschuss des Demografie-Forums um weitere 2 Jahre bis zum 31.12.2024 verlängert.</a:t>
            </a:r>
          </a:p>
          <a:p>
            <a:pPr marL="0" indent="0">
              <a:buNone/>
            </a:pPr>
            <a:endParaRPr lang="de-DE" b="1" dirty="0">
              <a:solidFill>
                <a:srgbClr val="99CC00"/>
              </a:solidFill>
            </a:endParaRPr>
          </a:p>
          <a:p>
            <a:pPr marL="0" indent="0">
              <a:buNone/>
            </a:pPr>
            <a:r>
              <a:rPr lang="de-DE" b="1" dirty="0" smtClean="0">
                <a:solidFill>
                  <a:srgbClr val="002060"/>
                </a:solidFill>
              </a:rPr>
              <a:t>Jährlich stehen 70 TEUR für die Förderung von Projekten zur Verfügung.</a:t>
            </a:r>
            <a:r>
              <a:rPr lang="de-DE" dirty="0" smtClean="0"/>
              <a:t> </a:t>
            </a:r>
            <a:endParaRPr lang="de-DE" dirty="0"/>
          </a:p>
        </p:txBody>
      </p:sp>
      <p:pic>
        <p:nvPicPr>
          <p:cNvPr id="4" name="Inhaltsplatzhalt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967" y="153734"/>
            <a:ext cx="2039229" cy="131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8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693019"/>
            <a:ext cx="10515600" cy="5483944"/>
          </a:xfrm>
        </p:spPr>
        <p:txBody>
          <a:bodyPr/>
          <a:lstStyle/>
          <a:p>
            <a:pPr marL="0" indent="0">
              <a:buNone/>
            </a:pPr>
            <a:endParaRPr lang="de-DE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de-DE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de-DE" b="1" dirty="0" smtClean="0">
                <a:solidFill>
                  <a:srgbClr val="00B050"/>
                </a:solidFill>
              </a:rPr>
              <a:t>Ziel der Förderung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>
                <a:solidFill>
                  <a:srgbClr val="002060"/>
                </a:solidFill>
              </a:rPr>
              <a:t>M</a:t>
            </a:r>
            <a:r>
              <a:rPr lang="de-DE" dirty="0" smtClean="0">
                <a:solidFill>
                  <a:srgbClr val="002060"/>
                </a:solidFill>
              </a:rPr>
              <a:t>inderung der negativen Folgen des Demografischen Wandels</a:t>
            </a:r>
          </a:p>
          <a:p>
            <a:r>
              <a:rPr lang="de-DE" dirty="0" smtClean="0">
                <a:solidFill>
                  <a:srgbClr val="002060"/>
                </a:solidFill>
              </a:rPr>
              <a:t>Gemeindeübergreifende Zusammenarbeit</a:t>
            </a:r>
          </a:p>
          <a:p>
            <a:r>
              <a:rPr lang="de-DE" dirty="0" smtClean="0">
                <a:solidFill>
                  <a:srgbClr val="002060"/>
                </a:solidFill>
              </a:rPr>
              <a:t>4 Förderschwerpunkte</a:t>
            </a:r>
          </a:p>
          <a:p>
            <a:r>
              <a:rPr lang="de-DE" dirty="0" smtClean="0">
                <a:solidFill>
                  <a:srgbClr val="002060"/>
                </a:solidFill>
              </a:rPr>
              <a:t>Im Landkreis Havelland gemeinschaftlichen Zusammenhalt </a:t>
            </a:r>
          </a:p>
          <a:p>
            <a:r>
              <a:rPr lang="de-DE" dirty="0" smtClean="0">
                <a:solidFill>
                  <a:srgbClr val="002060"/>
                </a:solidFill>
              </a:rPr>
              <a:t>Nachhaltigkeit</a:t>
            </a:r>
            <a:endParaRPr lang="de-DE" dirty="0">
              <a:solidFill>
                <a:srgbClr val="002060"/>
              </a:solidFill>
            </a:endParaRPr>
          </a:p>
        </p:txBody>
      </p:sp>
      <p:pic>
        <p:nvPicPr>
          <p:cNvPr id="4" name="Inhaltsplatzhalt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967" y="153734"/>
            <a:ext cx="2039229" cy="131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17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693019"/>
            <a:ext cx="10515600" cy="5483944"/>
          </a:xfrm>
        </p:spPr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b="1" dirty="0" smtClean="0">
                <a:solidFill>
                  <a:srgbClr val="00B050"/>
                </a:solidFill>
              </a:rPr>
              <a:t>4 Förderschwerpunkte</a:t>
            </a:r>
          </a:p>
          <a:p>
            <a:r>
              <a:rPr lang="de-DE" dirty="0" smtClean="0">
                <a:solidFill>
                  <a:srgbClr val="002060"/>
                </a:solidFill>
              </a:rPr>
              <a:t>Gesundheit</a:t>
            </a:r>
          </a:p>
          <a:p>
            <a:r>
              <a:rPr lang="de-DE" dirty="0" smtClean="0">
                <a:solidFill>
                  <a:srgbClr val="002060"/>
                </a:solidFill>
              </a:rPr>
              <a:t>Unterstützung Ehrenamt</a:t>
            </a:r>
          </a:p>
          <a:p>
            <a:r>
              <a:rPr lang="de-DE" dirty="0" smtClean="0">
                <a:solidFill>
                  <a:srgbClr val="002060"/>
                </a:solidFill>
              </a:rPr>
              <a:t>Quartiers- und Dorfentwicklung</a:t>
            </a:r>
          </a:p>
          <a:p>
            <a:r>
              <a:rPr lang="de-DE" dirty="0" smtClean="0">
                <a:solidFill>
                  <a:srgbClr val="002060"/>
                </a:solidFill>
              </a:rPr>
              <a:t>Niederschwellige Mobilität</a:t>
            </a:r>
          </a:p>
          <a:p>
            <a:pPr marL="0" indent="0">
              <a:buNone/>
            </a:pPr>
            <a:endParaRPr lang="de-DE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de-DE" b="1" dirty="0" smtClean="0">
                <a:solidFill>
                  <a:srgbClr val="00B050"/>
                </a:solidFill>
              </a:rPr>
              <a:t>Förderhöhe</a:t>
            </a:r>
          </a:p>
          <a:p>
            <a:pPr marL="0" indent="0">
              <a:buNone/>
            </a:pPr>
            <a:r>
              <a:rPr lang="de-DE" dirty="0" smtClean="0">
                <a:solidFill>
                  <a:srgbClr val="002060"/>
                </a:solidFill>
              </a:rPr>
              <a:t>i. R. max. 5.000 EUR/ Projekt</a:t>
            </a:r>
            <a:endParaRPr lang="de-DE" dirty="0">
              <a:solidFill>
                <a:srgbClr val="002060"/>
              </a:solidFill>
            </a:endParaRPr>
          </a:p>
        </p:txBody>
      </p:sp>
      <p:pic>
        <p:nvPicPr>
          <p:cNvPr id="4" name="Inhaltsplatzhalt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967" y="153734"/>
            <a:ext cx="2039229" cy="131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45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693019"/>
            <a:ext cx="10515600" cy="54839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b="1" dirty="0" smtClean="0">
                <a:solidFill>
                  <a:srgbClr val="00B050"/>
                </a:solidFill>
              </a:rPr>
              <a:t>Was ist förderfähig?</a:t>
            </a:r>
            <a:endParaRPr lang="de-DE" b="1" dirty="0">
              <a:solidFill>
                <a:srgbClr val="00B050"/>
              </a:solidFill>
            </a:endParaRPr>
          </a:p>
          <a:p>
            <a:pPr lvl="0"/>
            <a:r>
              <a:rPr lang="de-DE" sz="2600" b="1" dirty="0">
                <a:solidFill>
                  <a:srgbClr val="002060"/>
                </a:solidFill>
              </a:rPr>
              <a:t>Kleine bauliche Investitionen </a:t>
            </a:r>
            <a:r>
              <a:rPr lang="de-DE" sz="1600" dirty="0">
                <a:solidFill>
                  <a:srgbClr val="002060"/>
                </a:solidFill>
              </a:rPr>
              <a:t>(z. B. Herrichtung von öffentlich zugänglichen Begegnungsmöglichkeiten, Errichtung eines Pavillons, …),</a:t>
            </a:r>
          </a:p>
          <a:p>
            <a:pPr lvl="0"/>
            <a:r>
              <a:rPr lang="de-DE" sz="2600" b="1" dirty="0">
                <a:solidFill>
                  <a:srgbClr val="002060"/>
                </a:solidFill>
              </a:rPr>
              <a:t>Ausstattungen</a:t>
            </a:r>
            <a:r>
              <a:rPr lang="de-DE" sz="2600" dirty="0">
                <a:solidFill>
                  <a:srgbClr val="002060"/>
                </a:solidFill>
              </a:rPr>
              <a:t> </a:t>
            </a:r>
            <a:r>
              <a:rPr lang="de-DE" sz="1600" dirty="0">
                <a:solidFill>
                  <a:srgbClr val="002060"/>
                </a:solidFill>
              </a:rPr>
              <a:t>(z. B. für Begegnungsstätten, …),</a:t>
            </a:r>
          </a:p>
          <a:p>
            <a:pPr lvl="0"/>
            <a:r>
              <a:rPr lang="de-DE" sz="2600" b="1" dirty="0">
                <a:solidFill>
                  <a:srgbClr val="002060"/>
                </a:solidFill>
              </a:rPr>
              <a:t>Beratung</a:t>
            </a:r>
            <a:r>
              <a:rPr lang="de-DE" sz="2600" dirty="0">
                <a:solidFill>
                  <a:srgbClr val="002060"/>
                </a:solidFill>
              </a:rPr>
              <a:t> </a:t>
            </a:r>
            <a:r>
              <a:rPr lang="de-DE" sz="1600" dirty="0">
                <a:solidFill>
                  <a:srgbClr val="002060"/>
                </a:solidFill>
              </a:rPr>
              <a:t>(Honorare z. B. für Projektberatung und Beratung zu Fördermöglichkeiten, …),</a:t>
            </a:r>
          </a:p>
          <a:p>
            <a:pPr lvl="0"/>
            <a:r>
              <a:rPr lang="de-DE" sz="2600" b="1" dirty="0">
                <a:solidFill>
                  <a:srgbClr val="002060"/>
                </a:solidFill>
              </a:rPr>
              <a:t>Projektbezogene Öffentlichkeitsarbeit </a:t>
            </a:r>
            <a:r>
              <a:rPr lang="de-DE" sz="1600" dirty="0">
                <a:solidFill>
                  <a:srgbClr val="002060"/>
                </a:solidFill>
              </a:rPr>
              <a:t>(z.B. Banner, Flyer, Plakate, Modernisierung Homepage, …),</a:t>
            </a:r>
          </a:p>
          <a:p>
            <a:pPr lvl="0"/>
            <a:r>
              <a:rPr lang="de-DE" sz="2600" b="1" dirty="0">
                <a:solidFill>
                  <a:srgbClr val="002060"/>
                </a:solidFill>
              </a:rPr>
              <a:t>Kleine Digitalisierungsprojekte </a:t>
            </a:r>
            <a:r>
              <a:rPr lang="de-DE" sz="1600" dirty="0">
                <a:solidFill>
                  <a:srgbClr val="002060"/>
                </a:solidFill>
              </a:rPr>
              <a:t>(z. B. App für Mitfahrgelegenheiten, …),</a:t>
            </a:r>
          </a:p>
          <a:p>
            <a:pPr lvl="0"/>
            <a:r>
              <a:rPr lang="de-DE" sz="2600" b="1" dirty="0">
                <a:solidFill>
                  <a:srgbClr val="002060"/>
                </a:solidFill>
              </a:rPr>
              <a:t>Investitionen zur Stärkung der Mobilität </a:t>
            </a:r>
            <a:r>
              <a:rPr lang="de-DE" sz="1600" dirty="0">
                <a:solidFill>
                  <a:srgbClr val="002060"/>
                </a:solidFill>
              </a:rPr>
              <a:t>(z. B Maßnahmen zur Erhöhung der Barrierefreiheit, …),</a:t>
            </a:r>
          </a:p>
          <a:p>
            <a:r>
              <a:rPr lang="de-DE" sz="2600" b="1" dirty="0">
                <a:solidFill>
                  <a:srgbClr val="002060"/>
                </a:solidFill>
              </a:rPr>
              <a:t>Stärkung von Vereinen </a:t>
            </a:r>
            <a:r>
              <a:rPr lang="de-DE" sz="1600" dirty="0">
                <a:solidFill>
                  <a:srgbClr val="002060"/>
                </a:solidFill>
              </a:rPr>
              <a:t>zur Schaffung eines </a:t>
            </a:r>
            <a:r>
              <a:rPr lang="de-DE" sz="1600" dirty="0" smtClean="0">
                <a:solidFill>
                  <a:srgbClr val="002060"/>
                </a:solidFill>
              </a:rPr>
              <a:t>Demografie festen </a:t>
            </a:r>
            <a:r>
              <a:rPr lang="de-DE" sz="1600" dirty="0">
                <a:solidFill>
                  <a:srgbClr val="002060"/>
                </a:solidFill>
              </a:rPr>
              <a:t>Angebotes</a:t>
            </a:r>
          </a:p>
        </p:txBody>
      </p:sp>
      <p:pic>
        <p:nvPicPr>
          <p:cNvPr id="4" name="Inhaltsplatzhalt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967" y="153734"/>
            <a:ext cx="2039229" cy="131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72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81332" y="701646"/>
            <a:ext cx="10515600" cy="5483944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>
                <a:solidFill>
                  <a:srgbClr val="00B050"/>
                </a:solidFill>
              </a:rPr>
              <a:t>Die Besonderheit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>
                <a:solidFill>
                  <a:srgbClr val="002060"/>
                </a:solidFill>
              </a:rPr>
              <a:t>Voraussetzung für die Förderung ist die Zusammenarbeit mit mind. 2 weiteren Gemeinden/ Quartieren bzw. Akteuren daraus.</a:t>
            </a:r>
          </a:p>
          <a:p>
            <a:pPr marL="0" indent="0">
              <a:buNone/>
            </a:pPr>
            <a:endParaRPr lang="de-DE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de-DE" dirty="0" smtClean="0">
                <a:solidFill>
                  <a:srgbClr val="002060"/>
                </a:solidFill>
                <a:sym typeface="Wingdings" panose="05000000000000000000" pitchFamily="2" charset="2"/>
              </a:rPr>
              <a:t>Sie treten in einen Erfahrungsaustausch </a:t>
            </a:r>
          </a:p>
          <a:p>
            <a:pPr>
              <a:buFont typeface="Wingdings" panose="05000000000000000000" pitchFamily="2" charset="2"/>
              <a:buChar char="à"/>
            </a:pPr>
            <a:endParaRPr lang="de-DE" dirty="0">
              <a:solidFill>
                <a:srgbClr val="00206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Projektstruktur</a:t>
            </a:r>
          </a:p>
          <a:p>
            <a:pPr marL="514350" indent="-514350">
              <a:buAutoNum type="alphaLcParenR"/>
            </a:pPr>
            <a:r>
              <a:rPr lang="de-DE" dirty="0" smtClean="0">
                <a:solidFill>
                  <a:srgbClr val="002060"/>
                </a:solidFill>
                <a:sym typeface="Wingdings" panose="05000000000000000000" pitchFamily="2" charset="2"/>
              </a:rPr>
              <a:t>Unterschiedliche Projekte zu einem Förderschwerpunkt</a:t>
            </a:r>
          </a:p>
          <a:p>
            <a:pPr marL="514350" indent="-514350">
              <a:buAutoNum type="alphaLcParenR"/>
            </a:pPr>
            <a:r>
              <a:rPr lang="de-DE" dirty="0" smtClean="0">
                <a:solidFill>
                  <a:srgbClr val="002060"/>
                </a:solidFill>
                <a:sym typeface="Wingdings" panose="05000000000000000000" pitchFamily="2" charset="2"/>
              </a:rPr>
              <a:t>Gleiche Projekte </a:t>
            </a:r>
            <a:r>
              <a:rPr lang="de-DE" dirty="0">
                <a:solidFill>
                  <a:srgbClr val="002060"/>
                </a:solidFill>
                <a:sym typeface="Wingdings" panose="05000000000000000000" pitchFamily="2" charset="2"/>
              </a:rPr>
              <a:t>zu einem Förderschwerpunkt</a:t>
            </a:r>
            <a:endParaRPr lang="de-DE" dirty="0" smtClean="0">
              <a:solidFill>
                <a:srgbClr val="00206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dirty="0">
              <a:solidFill>
                <a:srgbClr val="002060"/>
              </a:solidFill>
            </a:endParaRPr>
          </a:p>
        </p:txBody>
      </p:sp>
      <p:pic>
        <p:nvPicPr>
          <p:cNvPr id="4" name="Inhaltsplatzhalt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967" y="153734"/>
            <a:ext cx="2039229" cy="131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27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693019"/>
            <a:ext cx="10515600" cy="5483944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>
                <a:solidFill>
                  <a:srgbClr val="00B050"/>
                </a:solidFill>
              </a:rPr>
              <a:t>Wer </a:t>
            </a:r>
            <a:r>
              <a:rPr lang="de-DE" b="1" dirty="0" smtClean="0">
                <a:solidFill>
                  <a:srgbClr val="00B050"/>
                </a:solidFill>
              </a:rPr>
              <a:t>kann </a:t>
            </a:r>
            <a:r>
              <a:rPr lang="de-DE" b="1" dirty="0">
                <a:solidFill>
                  <a:srgbClr val="00B050"/>
                </a:solidFill>
              </a:rPr>
              <a:t>A</a:t>
            </a:r>
            <a:r>
              <a:rPr lang="de-DE" b="1" dirty="0" smtClean="0">
                <a:solidFill>
                  <a:srgbClr val="00B050"/>
                </a:solidFill>
              </a:rPr>
              <a:t>nträge stellen?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 smtClean="0">
                <a:solidFill>
                  <a:srgbClr val="002060"/>
                </a:solidFill>
              </a:rPr>
              <a:t>die </a:t>
            </a:r>
            <a:r>
              <a:rPr lang="de-DE" dirty="0">
                <a:solidFill>
                  <a:srgbClr val="002060"/>
                </a:solidFill>
              </a:rPr>
              <a:t>Partner im Demografie-Forum inklusive ihrer Ortsteile und </a:t>
            </a:r>
            <a:r>
              <a:rPr lang="de-DE" dirty="0" smtClean="0">
                <a:solidFill>
                  <a:srgbClr val="002060"/>
                </a:solidFill>
              </a:rPr>
              <a:t>Quartiere</a:t>
            </a:r>
          </a:p>
          <a:p>
            <a:r>
              <a:rPr lang="de-DE" dirty="0" smtClean="0">
                <a:solidFill>
                  <a:srgbClr val="002060"/>
                </a:solidFill>
              </a:rPr>
              <a:t>lokale </a:t>
            </a:r>
            <a:r>
              <a:rPr lang="de-DE" dirty="0">
                <a:solidFill>
                  <a:srgbClr val="002060"/>
                </a:solidFill>
              </a:rPr>
              <a:t>Akteure im Einvernehmen mit der jeweils zuständigen </a:t>
            </a:r>
            <a:r>
              <a:rPr lang="de-DE" dirty="0" smtClean="0">
                <a:solidFill>
                  <a:srgbClr val="002060"/>
                </a:solidFill>
              </a:rPr>
              <a:t>Gebietskörperschaft/ Verwaltungsgemeinde (z. B. Amt</a:t>
            </a:r>
            <a:r>
              <a:rPr lang="de-DE" dirty="0" smtClean="0">
                <a:solidFill>
                  <a:srgbClr val="002060"/>
                </a:solidFill>
              </a:rPr>
              <a:t>)</a:t>
            </a:r>
          </a:p>
          <a:p>
            <a:endParaRPr lang="de-DE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de-DE" b="1" dirty="0" smtClean="0">
                <a:solidFill>
                  <a:srgbClr val="FF0000"/>
                </a:solidFill>
              </a:rPr>
              <a:t>Neu:</a:t>
            </a:r>
            <a:r>
              <a:rPr lang="de-DE" b="1" dirty="0" smtClean="0">
                <a:solidFill>
                  <a:srgbClr val="00B050"/>
                </a:solidFill>
              </a:rPr>
              <a:t> Öffentliche </a:t>
            </a:r>
            <a:r>
              <a:rPr lang="de-DE" b="1" dirty="0">
                <a:solidFill>
                  <a:srgbClr val="00B050"/>
                </a:solidFill>
              </a:rPr>
              <a:t>Zugänglichkeit von Projekten </a:t>
            </a:r>
            <a:endParaRPr lang="de-DE" b="1" dirty="0">
              <a:solidFill>
                <a:srgbClr val="33CC33"/>
              </a:solidFill>
            </a:endParaRPr>
          </a:p>
          <a:p>
            <a:r>
              <a:rPr lang="de-DE" dirty="0" smtClean="0">
                <a:solidFill>
                  <a:srgbClr val="002060"/>
                </a:solidFill>
              </a:rPr>
              <a:t>Die Zugänglichkeit von geförderten Projekten für die Öffentlichkeit muss in angemessenem Maße gewährleistet sein und nachgewiesen werden.</a:t>
            </a:r>
            <a:r>
              <a:rPr lang="de-DE" dirty="0" smtClean="0">
                <a:solidFill>
                  <a:srgbClr val="002060"/>
                </a:solidFill>
              </a:rPr>
              <a:t/>
            </a:r>
            <a:br>
              <a:rPr lang="de-DE" dirty="0" smtClean="0">
                <a:solidFill>
                  <a:srgbClr val="002060"/>
                </a:solidFill>
              </a:rPr>
            </a:br>
            <a:endParaRPr lang="de-DE" dirty="0">
              <a:solidFill>
                <a:srgbClr val="002060"/>
              </a:solidFill>
            </a:endParaRPr>
          </a:p>
        </p:txBody>
      </p:sp>
      <p:pic>
        <p:nvPicPr>
          <p:cNvPr id="4" name="Inhaltsplatzhalt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967" y="153734"/>
            <a:ext cx="2039229" cy="131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52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693019"/>
            <a:ext cx="10515600" cy="5483944"/>
          </a:xfrm>
        </p:spPr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b="1" dirty="0" smtClean="0">
                <a:solidFill>
                  <a:srgbClr val="00B050"/>
                </a:solidFill>
              </a:rPr>
              <a:t>Das Prozedere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 smtClean="0">
                <a:solidFill>
                  <a:srgbClr val="002060"/>
                </a:solidFill>
              </a:rPr>
              <a:t>Antragstellung an die GS des Demografie-Forums (Demografie-Referentin) </a:t>
            </a:r>
            <a:r>
              <a:rPr lang="de-DE" dirty="0" smtClean="0">
                <a:solidFill>
                  <a:srgbClr val="FF0000"/>
                </a:solidFill>
              </a:rPr>
              <a:t>zu </a:t>
            </a:r>
            <a:r>
              <a:rPr lang="de-DE" dirty="0" smtClean="0">
                <a:solidFill>
                  <a:srgbClr val="FF0000"/>
                </a:solidFill>
              </a:rPr>
              <a:t>2 </a:t>
            </a:r>
            <a:r>
              <a:rPr lang="de-DE" dirty="0" smtClean="0">
                <a:solidFill>
                  <a:srgbClr val="FF0000"/>
                </a:solidFill>
              </a:rPr>
              <a:t>Terminen/a</a:t>
            </a:r>
            <a:endParaRPr lang="de-DE" dirty="0" smtClean="0">
              <a:solidFill>
                <a:srgbClr val="FF0000"/>
              </a:solidFill>
            </a:endParaRPr>
          </a:p>
          <a:p>
            <a:r>
              <a:rPr lang="de-DE" dirty="0" smtClean="0">
                <a:solidFill>
                  <a:srgbClr val="FF0000"/>
                </a:solidFill>
              </a:rPr>
              <a:t>30.03. und 30.09.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endParaRPr lang="de-DE" dirty="0" smtClean="0">
              <a:solidFill>
                <a:srgbClr val="FF0000"/>
              </a:solidFill>
            </a:endParaRPr>
          </a:p>
          <a:p>
            <a:r>
              <a:rPr lang="de-DE" dirty="0" smtClean="0">
                <a:solidFill>
                  <a:srgbClr val="002060"/>
                </a:solidFill>
              </a:rPr>
              <a:t>Ca. 2-3 Wochen danach entscheidet der LAS </a:t>
            </a:r>
            <a:r>
              <a:rPr lang="de-DE" dirty="0" smtClean="0">
                <a:solidFill>
                  <a:srgbClr val="002060"/>
                </a:solidFill>
                <a:sym typeface="Wingdings" panose="05000000000000000000" pitchFamily="2" charset="2"/>
              </a:rPr>
              <a:t> ZWB an ZWE</a:t>
            </a:r>
          </a:p>
          <a:p>
            <a:r>
              <a:rPr lang="de-DE" dirty="0" smtClean="0">
                <a:solidFill>
                  <a:srgbClr val="002060"/>
                </a:solidFill>
                <a:sym typeface="Wingdings" panose="05000000000000000000" pitchFamily="2" charset="2"/>
              </a:rPr>
              <a:t>Beratung zu Förderfragen durch die GS</a:t>
            </a:r>
            <a:endParaRPr lang="de-DE" dirty="0" smtClean="0">
              <a:solidFill>
                <a:srgbClr val="002060"/>
              </a:solidFill>
            </a:endParaRPr>
          </a:p>
          <a:p>
            <a:endParaRPr lang="de-DE" dirty="0">
              <a:solidFill>
                <a:srgbClr val="002060"/>
              </a:solidFill>
            </a:endParaRPr>
          </a:p>
        </p:txBody>
      </p:sp>
      <p:pic>
        <p:nvPicPr>
          <p:cNvPr id="4" name="Inhaltsplatzhalt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967" y="153734"/>
            <a:ext cx="2039229" cy="131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693019"/>
            <a:ext cx="10515600" cy="5483944"/>
          </a:xfrm>
        </p:spPr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i="1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Es gibt nicht Gutes – </a:t>
            </a:r>
          </a:p>
          <a:p>
            <a:pPr marL="0" indent="0">
              <a:buNone/>
            </a:pPr>
            <a:r>
              <a:rPr lang="de-DE" i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a</a:t>
            </a:r>
            <a:r>
              <a:rPr lang="de-DE" i="1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ußer </a:t>
            </a:r>
          </a:p>
          <a:p>
            <a:pPr marL="0" indent="0">
              <a:buNone/>
            </a:pPr>
            <a:r>
              <a:rPr lang="de-DE" i="1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man tut es </a:t>
            </a:r>
            <a:r>
              <a:rPr lang="de-DE" i="1" dirty="0" smtClean="0">
                <a:solidFill>
                  <a:srgbClr val="00B050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</a:t>
            </a:r>
            <a:endParaRPr lang="de-DE" i="1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				Vielen Dank für Ihre Aufmerksamkeit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Inhaltsplatzhalt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967" y="153734"/>
            <a:ext cx="2039229" cy="131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30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343</Words>
  <Application>Microsoft Office PowerPoint</Application>
  <PresentationFormat>Breitbild</PresentationFormat>
  <Paragraphs>70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Arial</vt:lpstr>
      <vt:lpstr>Arial Rounded MT Bold</vt:lpstr>
      <vt:lpstr>Calibri</vt:lpstr>
      <vt:lpstr>Calibri Light</vt:lpstr>
      <vt:lpstr>Wingdings</vt:lpstr>
      <vt:lpstr>Office</vt:lpstr>
      <vt:lpstr>Richtlinie zur Förderung der gemeindeübergreifenden Zusammenarbeit zur Begleitung des demografischen Wandels im Landkreis Havelland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Landkreis Havelland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Richtlinie zur Förderung der gemeindeübergreifenden Zusammenarbeit zur Begleitung des demografischen Wandels im Landkreis Havelland</dc:title>
  <dc:creator>Kosakow-Kutscher, Sabine</dc:creator>
  <cp:lastModifiedBy>Sabine Kosakow-Kutscher</cp:lastModifiedBy>
  <cp:revision>18</cp:revision>
  <dcterms:created xsi:type="dcterms:W3CDTF">2021-08-24T13:18:39Z</dcterms:created>
  <dcterms:modified xsi:type="dcterms:W3CDTF">2022-11-07T14:43:05Z</dcterms:modified>
</cp:coreProperties>
</file>